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Inter" panose="02000503000000020004" pitchFamily="2" charset="0"/>
      <p:regular r:id="rId16"/>
      <p:bold r:id="rId17"/>
      <p:italic r:id="rId18"/>
      <p:boldItalic r:id="rId19"/>
    </p:embeddedFont>
    <p:embeddedFont>
      <p:font typeface="Inter Bold" panose="02000503000000020004" pitchFamily="2" charset="0"/>
      <p:bold r:id="rId20"/>
    </p:embeddedFont>
    <p:embeddedFont>
      <p:font typeface="Petrona Bold" pitchFamily="2" charset="0"/>
      <p:bold r:id="rId2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62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635490" y="3177540"/>
            <a:ext cx="4503420" cy="1874520"/>
          </a:xfrm>
          <a:prstGeom prst="rect">
            <a:avLst/>
          </a:prstGeom>
        </p:spPr>
      </p:pic>
      <p:sp>
        <p:nvSpPr>
          <p:cNvPr id="4" name="Text 0"/>
          <p:cNvSpPr/>
          <p:nvPr/>
        </p:nvSpPr>
        <p:spPr>
          <a:xfrm>
            <a:off x="864037" y="1534954"/>
            <a:ext cx="7415927" cy="2592229"/>
          </a:xfrm>
          <a:prstGeom prst="rect">
            <a:avLst/>
          </a:prstGeom>
          <a:noFill/>
          <a:ln/>
        </p:spPr>
        <p:txBody>
          <a:bodyPr wrap="square" lIns="0" tIns="0" rIns="0" bIns="0" rtlCol="0" anchor="t"/>
          <a:lstStyle/>
          <a:p>
            <a:pPr marL="0" indent="0" algn="ctr">
              <a:lnSpc>
                <a:spcPts val="5100"/>
              </a:lnSpc>
              <a:buNone/>
            </a:pPr>
            <a:r>
              <a:rPr lang="en-US" sz="4050" b="1" dirty="0">
                <a:solidFill>
                  <a:srgbClr val="000000"/>
                </a:solidFill>
                <a:ea typeface="Petrona Bold" pitchFamily="34" charset="-122"/>
                <a:cs typeface="Petrona Bold" pitchFamily="34" charset="-120"/>
              </a:rPr>
              <a:t>Estudio del Comportamiento del Tráfico de Datos en la Red: Distinguiendo entre el Tráfico Normal del Malicioso.</a:t>
            </a:r>
            <a:endParaRPr lang="en-US" sz="4050" dirty="0"/>
          </a:p>
        </p:txBody>
      </p:sp>
      <p:sp>
        <p:nvSpPr>
          <p:cNvPr id="5" name="Text 1"/>
          <p:cNvSpPr/>
          <p:nvPr/>
        </p:nvSpPr>
        <p:spPr>
          <a:xfrm>
            <a:off x="864037" y="4404836"/>
            <a:ext cx="7415927" cy="158019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Este estudio se enfoca en la identificación de diferencias entre el tráfico de red normal y anómalo. Para lograrlo, se llevará a cabo un análisis detallado de un conjunto de datos que permita distinguir entre tráfico benigno y malicioso.</a:t>
            </a:r>
            <a:endParaRPr lang="en-US" sz="1900" dirty="0"/>
          </a:p>
        </p:txBody>
      </p:sp>
      <p:sp>
        <p:nvSpPr>
          <p:cNvPr id="6" name="Shape 2"/>
          <p:cNvSpPr/>
          <p:nvPr/>
        </p:nvSpPr>
        <p:spPr>
          <a:xfrm>
            <a:off x="864037" y="6281142"/>
            <a:ext cx="394930" cy="394930"/>
          </a:xfrm>
          <a:prstGeom prst="roundRect">
            <a:avLst>
              <a:gd name="adj" fmla="val 23151155"/>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871657" y="6288762"/>
            <a:ext cx="379690" cy="379690"/>
          </a:xfrm>
          <a:prstGeom prst="rect">
            <a:avLst/>
          </a:prstGeom>
        </p:spPr>
      </p:pic>
      <p:sp>
        <p:nvSpPr>
          <p:cNvPr id="8" name="Text 3"/>
          <p:cNvSpPr/>
          <p:nvPr/>
        </p:nvSpPr>
        <p:spPr>
          <a:xfrm>
            <a:off x="1382316" y="6262688"/>
            <a:ext cx="4497348" cy="431959"/>
          </a:xfrm>
          <a:prstGeom prst="rect">
            <a:avLst/>
          </a:prstGeom>
          <a:noFill/>
          <a:ln/>
        </p:spPr>
        <p:txBody>
          <a:bodyPr wrap="none" lIns="0" tIns="0" rIns="0" bIns="0" rtlCol="0" anchor="t"/>
          <a:lstStyle/>
          <a:p>
            <a:pPr marL="0" indent="0" algn="l">
              <a:lnSpc>
                <a:spcPts val="3400"/>
              </a:lnSpc>
              <a:buNone/>
            </a:pPr>
            <a:r>
              <a:rPr lang="en-US" sz="2400" b="1" dirty="0">
                <a:solidFill>
                  <a:srgbClr val="272525"/>
                </a:solidFill>
                <a:latin typeface="Inter Bold" pitchFamily="34" charset="0"/>
                <a:ea typeface="Inter Bold" pitchFamily="34" charset="-122"/>
                <a:cs typeface="Inter Bold" pitchFamily="34" charset="-120"/>
              </a:rPr>
              <a:t>por JON AMEYUGO VAZQUEZ</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114687" y="492800"/>
            <a:ext cx="4400907" cy="470416"/>
          </a:xfrm>
          <a:prstGeom prst="rect">
            <a:avLst/>
          </a:prstGeom>
          <a:noFill/>
          <a:ln/>
        </p:spPr>
        <p:txBody>
          <a:bodyPr wrap="none" lIns="0" tIns="0" rIns="0" bIns="0" rtlCol="0" anchor="t"/>
          <a:lstStyle/>
          <a:p>
            <a:pPr marL="0" indent="0" algn="ctr">
              <a:lnSpc>
                <a:spcPts val="3700"/>
              </a:lnSpc>
              <a:buNone/>
            </a:pPr>
            <a:r>
              <a:rPr lang="en-US" sz="2950" b="1" dirty="0">
                <a:solidFill>
                  <a:srgbClr val="000000"/>
                </a:solidFill>
                <a:latin typeface="Petrona Bold" pitchFamily="34" charset="0"/>
                <a:ea typeface="Petrona Bold" pitchFamily="34" charset="-122"/>
                <a:cs typeface="Petrona Bold" pitchFamily="34" charset="-120"/>
              </a:rPr>
              <a:t>4. Análisis de Correlación</a:t>
            </a:r>
            <a:endParaRPr lang="en-US" sz="2950" dirty="0"/>
          </a:p>
        </p:txBody>
      </p:sp>
      <p:sp>
        <p:nvSpPr>
          <p:cNvPr id="3" name="Text 1"/>
          <p:cNvSpPr/>
          <p:nvPr/>
        </p:nvSpPr>
        <p:spPr>
          <a:xfrm>
            <a:off x="627221" y="1321594"/>
            <a:ext cx="13375958" cy="286703"/>
          </a:xfrm>
          <a:prstGeom prst="rect">
            <a:avLst/>
          </a:prstGeom>
          <a:noFill/>
          <a:ln/>
        </p:spPr>
        <p:txBody>
          <a:bodyPr wrap="none" lIns="0" tIns="0" rIns="0" bIns="0" rtlCol="0" anchor="t"/>
          <a:lstStyle/>
          <a:p>
            <a:pPr marL="0" indent="0" algn="ctr">
              <a:lnSpc>
                <a:spcPts val="2250"/>
              </a:lnSpc>
              <a:buNone/>
            </a:pPr>
            <a:r>
              <a:rPr lang="en-US" sz="1400" dirty="0">
                <a:solidFill>
                  <a:srgbClr val="272525"/>
                </a:solidFill>
                <a:latin typeface="Inter" pitchFamily="34" charset="0"/>
                <a:ea typeface="Inter" pitchFamily="34" charset="-122"/>
                <a:cs typeface="Inter" pitchFamily="34" charset="-120"/>
              </a:rPr>
              <a:t>Caso de Correlación más visual: Tráfico Normal (BENIGN) VS Tráfico anómalo (DDoS)</a:t>
            </a:r>
            <a:endParaRPr lang="en-US" sz="1400" dirty="0"/>
          </a:p>
        </p:txBody>
      </p:sp>
      <p:pic>
        <p:nvPicPr>
          <p:cNvPr id="4" name="Image 0" descr="preencoded.png"/>
          <p:cNvPicPr>
            <a:picLocks noChangeAspect="1"/>
          </p:cNvPicPr>
          <p:nvPr/>
        </p:nvPicPr>
        <p:blipFill>
          <a:blip r:embed="rId3"/>
          <a:stretch>
            <a:fillRect/>
          </a:stretch>
        </p:blipFill>
        <p:spPr>
          <a:xfrm>
            <a:off x="1516768" y="1809869"/>
            <a:ext cx="11596863" cy="5749915"/>
          </a:xfrm>
          <a:prstGeom prst="rect">
            <a:avLst/>
          </a:prstGeom>
        </p:spPr>
      </p:pic>
      <p:sp>
        <p:nvSpPr>
          <p:cNvPr id="5" name="Text 2"/>
          <p:cNvSpPr/>
          <p:nvPr/>
        </p:nvSpPr>
        <p:spPr>
          <a:xfrm>
            <a:off x="627221" y="8643461"/>
            <a:ext cx="13375958" cy="286703"/>
          </a:xfrm>
          <a:prstGeom prst="rect">
            <a:avLst/>
          </a:prstGeom>
          <a:noFill/>
          <a:ln/>
        </p:spPr>
        <p:txBody>
          <a:bodyPr wrap="none" lIns="0" tIns="0" rIns="0" bIns="0" rtlCol="0" anchor="t"/>
          <a:lstStyle/>
          <a:p>
            <a:pPr marL="0" indent="0">
              <a:lnSpc>
                <a:spcPts val="2250"/>
              </a:lnSpc>
              <a:buNone/>
            </a:pP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4975" y="787241"/>
            <a:ext cx="13120449" cy="34516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Tráfico Benigno y Tráfico Anómalo (DDoS) en misma gráfica (ampliada):</a:t>
            </a:r>
            <a:endParaRPr lang="en-US" sz="1650" dirty="0"/>
          </a:p>
        </p:txBody>
      </p:sp>
      <p:pic>
        <p:nvPicPr>
          <p:cNvPr id="3" name="Image 0" descr="preencoded.png"/>
          <p:cNvPicPr>
            <a:picLocks noChangeAspect="1"/>
          </p:cNvPicPr>
          <p:nvPr/>
        </p:nvPicPr>
        <p:blipFill>
          <a:blip r:embed="rId3"/>
          <a:stretch>
            <a:fillRect/>
          </a:stretch>
        </p:blipFill>
        <p:spPr>
          <a:xfrm>
            <a:off x="4139208" y="1375053"/>
            <a:ext cx="6351865" cy="62630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190524" y="546735"/>
            <a:ext cx="6249233" cy="652462"/>
          </a:xfrm>
          <a:prstGeom prst="rect">
            <a:avLst/>
          </a:prstGeom>
          <a:noFill/>
          <a:ln/>
        </p:spPr>
        <p:txBody>
          <a:bodyPr wrap="none" lIns="0" tIns="0" rIns="0" bIns="0" rtlCol="0" anchor="t"/>
          <a:lstStyle/>
          <a:p>
            <a:pPr marL="0" indent="0" algn="ctr">
              <a:lnSpc>
                <a:spcPts val="5100"/>
              </a:lnSpc>
              <a:buNone/>
            </a:pPr>
            <a:r>
              <a:rPr lang="en-US" sz="4100" b="1" dirty="0">
                <a:solidFill>
                  <a:srgbClr val="000000"/>
                </a:solidFill>
                <a:latin typeface="Petrona Bold" pitchFamily="34" charset="0"/>
                <a:ea typeface="Petrona Bold" pitchFamily="34" charset="-122"/>
                <a:cs typeface="Petrona Bold" pitchFamily="34" charset="-120"/>
              </a:rPr>
              <a:t>5. Aplicación de detección</a:t>
            </a:r>
            <a:endParaRPr lang="en-US" sz="4100" dirty="0"/>
          </a:p>
        </p:txBody>
      </p:sp>
      <p:pic>
        <p:nvPicPr>
          <p:cNvPr id="3" name="Image 0" descr="preencoded.png"/>
          <p:cNvPicPr>
            <a:picLocks noChangeAspect="1"/>
          </p:cNvPicPr>
          <p:nvPr/>
        </p:nvPicPr>
        <p:blipFill>
          <a:blip r:embed="rId3"/>
          <a:stretch>
            <a:fillRect/>
          </a:stretch>
        </p:blipFill>
        <p:spPr>
          <a:xfrm>
            <a:off x="3139678" y="1596866"/>
            <a:ext cx="8351044" cy="5546765"/>
          </a:xfrm>
          <a:prstGeom prst="rect">
            <a:avLst/>
          </a:prstGeom>
        </p:spPr>
      </p:pic>
      <p:sp>
        <p:nvSpPr>
          <p:cNvPr id="4" name="Text 1"/>
          <p:cNvSpPr/>
          <p:nvPr/>
        </p:nvSpPr>
        <p:spPr>
          <a:xfrm>
            <a:off x="695920" y="7367230"/>
            <a:ext cx="13238559" cy="318135"/>
          </a:xfrm>
          <a:prstGeom prst="rect">
            <a:avLst/>
          </a:prstGeom>
          <a:noFill/>
          <a:ln/>
        </p:spPr>
        <p:txBody>
          <a:bodyPr wrap="none" lIns="0" tIns="0" rIns="0" bIns="0" rtlCol="0" anchor="t"/>
          <a:lstStyle/>
          <a:p>
            <a:pPr marL="0" indent="0" algn="ctr">
              <a:lnSpc>
                <a:spcPts val="2500"/>
              </a:lnSpc>
              <a:buNone/>
            </a:pP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207056" y="973693"/>
            <a:ext cx="6729889" cy="648057"/>
          </a:xfrm>
          <a:prstGeom prst="rect">
            <a:avLst/>
          </a:prstGeom>
          <a:noFill/>
          <a:ln/>
        </p:spPr>
        <p:txBody>
          <a:bodyPr wrap="non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6. Conclusiones Estadísticas</a:t>
            </a:r>
            <a:endParaRPr lang="en-US" sz="4050" dirty="0"/>
          </a:p>
        </p:txBody>
      </p:sp>
      <p:sp>
        <p:nvSpPr>
          <p:cNvPr id="4" name="Shape 1"/>
          <p:cNvSpPr/>
          <p:nvPr/>
        </p:nvSpPr>
        <p:spPr>
          <a:xfrm>
            <a:off x="864037" y="2177058"/>
            <a:ext cx="555427" cy="555427"/>
          </a:xfrm>
          <a:prstGeom prst="roundRect">
            <a:avLst>
              <a:gd name="adj" fmla="val 18669"/>
            </a:avLst>
          </a:prstGeom>
          <a:solidFill>
            <a:srgbClr val="CCEEFF"/>
          </a:solidFill>
          <a:ln w="15240">
            <a:solidFill>
              <a:srgbClr val="B2D4E5"/>
            </a:solidFill>
            <a:prstDash val="solid"/>
          </a:ln>
        </p:spPr>
      </p:sp>
      <p:sp>
        <p:nvSpPr>
          <p:cNvPr id="5" name="Text 2"/>
          <p:cNvSpPr/>
          <p:nvPr/>
        </p:nvSpPr>
        <p:spPr>
          <a:xfrm>
            <a:off x="1058466" y="2260283"/>
            <a:ext cx="166449"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6" name="Text 3"/>
          <p:cNvSpPr/>
          <p:nvPr/>
        </p:nvSpPr>
        <p:spPr>
          <a:xfrm>
            <a:off x="1666280" y="2177058"/>
            <a:ext cx="3997166"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Confirmación de Hipótesis</a:t>
            </a:r>
            <a:endParaRPr lang="en-US" sz="2550" dirty="0"/>
          </a:p>
        </p:txBody>
      </p:sp>
      <p:sp>
        <p:nvSpPr>
          <p:cNvPr id="7" name="Text 4"/>
          <p:cNvSpPr/>
          <p:nvPr/>
        </p:nvSpPr>
        <p:spPr>
          <a:xfrm>
            <a:off x="1666280" y="2730222"/>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Se confirma que el tráfico de ataque presenta patrones distintos al benigno y viceversa.</a:t>
            </a:r>
            <a:endParaRPr lang="en-US" sz="1900" dirty="0"/>
          </a:p>
        </p:txBody>
      </p:sp>
      <p:sp>
        <p:nvSpPr>
          <p:cNvPr id="8" name="Shape 5"/>
          <p:cNvSpPr/>
          <p:nvPr/>
        </p:nvSpPr>
        <p:spPr>
          <a:xfrm>
            <a:off x="864037" y="4044791"/>
            <a:ext cx="555427" cy="555427"/>
          </a:xfrm>
          <a:prstGeom prst="roundRect">
            <a:avLst>
              <a:gd name="adj" fmla="val 18669"/>
            </a:avLst>
          </a:prstGeom>
          <a:solidFill>
            <a:srgbClr val="CCEEFF"/>
          </a:solidFill>
          <a:ln w="15240">
            <a:solidFill>
              <a:srgbClr val="B2D4E5"/>
            </a:solidFill>
            <a:prstDash val="solid"/>
          </a:ln>
        </p:spPr>
      </p:sp>
      <p:sp>
        <p:nvSpPr>
          <p:cNvPr id="9" name="Text 6"/>
          <p:cNvSpPr/>
          <p:nvPr/>
        </p:nvSpPr>
        <p:spPr>
          <a:xfrm>
            <a:off x="1031438" y="4128016"/>
            <a:ext cx="220504"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0" name="Text 7"/>
          <p:cNvSpPr/>
          <p:nvPr/>
        </p:nvSpPr>
        <p:spPr>
          <a:xfrm>
            <a:off x="1666280" y="4044791"/>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Hallazgos Clave</a:t>
            </a:r>
            <a:endParaRPr lang="en-US" sz="2550" dirty="0"/>
          </a:p>
        </p:txBody>
      </p:sp>
      <p:sp>
        <p:nvSpPr>
          <p:cNvPr id="11" name="Text 8"/>
          <p:cNvSpPr/>
          <p:nvPr/>
        </p:nvSpPr>
        <p:spPr>
          <a:xfrm>
            <a:off x="1666280" y="459795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Diferencias significativas en Flow Duration, Flow Packets/s, Flow Bytes/s y distribución de paquetes.</a:t>
            </a:r>
            <a:endParaRPr lang="en-US" sz="1900" dirty="0"/>
          </a:p>
        </p:txBody>
      </p:sp>
      <p:sp>
        <p:nvSpPr>
          <p:cNvPr id="12" name="Shape 9"/>
          <p:cNvSpPr/>
          <p:nvPr/>
        </p:nvSpPr>
        <p:spPr>
          <a:xfrm>
            <a:off x="864037" y="5912525"/>
            <a:ext cx="555427" cy="555427"/>
          </a:xfrm>
          <a:prstGeom prst="roundRect">
            <a:avLst>
              <a:gd name="adj" fmla="val 18669"/>
            </a:avLst>
          </a:prstGeom>
          <a:solidFill>
            <a:srgbClr val="CCEEFF"/>
          </a:solidFill>
          <a:ln w="15240">
            <a:solidFill>
              <a:srgbClr val="B2D4E5"/>
            </a:solidFill>
            <a:prstDash val="solid"/>
          </a:ln>
        </p:spPr>
      </p:sp>
      <p:sp>
        <p:nvSpPr>
          <p:cNvPr id="13" name="Text 10"/>
          <p:cNvSpPr/>
          <p:nvPr/>
        </p:nvSpPr>
        <p:spPr>
          <a:xfrm>
            <a:off x="1031677" y="5995749"/>
            <a:ext cx="220028"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3</a:t>
            </a:r>
            <a:endParaRPr lang="en-US" sz="3050" dirty="0"/>
          </a:p>
        </p:txBody>
      </p:sp>
      <p:sp>
        <p:nvSpPr>
          <p:cNvPr id="14" name="Text 11"/>
          <p:cNvSpPr/>
          <p:nvPr/>
        </p:nvSpPr>
        <p:spPr>
          <a:xfrm>
            <a:off x="1666280" y="5912525"/>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Base para Futuro</a:t>
            </a:r>
            <a:endParaRPr lang="en-US" sz="2550" dirty="0"/>
          </a:p>
        </p:txBody>
      </p:sp>
      <p:sp>
        <p:nvSpPr>
          <p:cNvPr id="15" name="Text 12"/>
          <p:cNvSpPr/>
          <p:nvPr/>
        </p:nvSpPr>
        <p:spPr>
          <a:xfrm>
            <a:off x="1666280" y="646568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Establece fundamentos para mejorar la seguridad de red.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979652" y="973693"/>
            <a:ext cx="5184577" cy="648057"/>
          </a:xfrm>
          <a:prstGeom prst="rect">
            <a:avLst/>
          </a:prstGeom>
          <a:noFill/>
          <a:ln/>
        </p:spPr>
        <p:txBody>
          <a:bodyPr wrap="non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Objetivo e Hipótesis</a:t>
            </a:r>
            <a:endParaRPr lang="en-US" sz="4050" dirty="0"/>
          </a:p>
        </p:txBody>
      </p:sp>
      <p:sp>
        <p:nvSpPr>
          <p:cNvPr id="4" name="Shape 1"/>
          <p:cNvSpPr/>
          <p:nvPr/>
        </p:nvSpPr>
        <p:spPr>
          <a:xfrm>
            <a:off x="864037" y="2177058"/>
            <a:ext cx="555427" cy="555427"/>
          </a:xfrm>
          <a:prstGeom prst="roundRect">
            <a:avLst>
              <a:gd name="adj" fmla="val 18669"/>
            </a:avLst>
          </a:prstGeom>
          <a:solidFill>
            <a:srgbClr val="CCEEFF"/>
          </a:solidFill>
          <a:ln w="15240">
            <a:solidFill>
              <a:srgbClr val="B2D4E5"/>
            </a:solidFill>
            <a:prstDash val="solid"/>
          </a:ln>
        </p:spPr>
      </p:sp>
      <p:sp>
        <p:nvSpPr>
          <p:cNvPr id="5" name="Text 2"/>
          <p:cNvSpPr/>
          <p:nvPr/>
        </p:nvSpPr>
        <p:spPr>
          <a:xfrm>
            <a:off x="1058466" y="2260283"/>
            <a:ext cx="166449"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6" name="Text 3"/>
          <p:cNvSpPr/>
          <p:nvPr/>
        </p:nvSpPr>
        <p:spPr>
          <a:xfrm>
            <a:off x="1666280" y="2177058"/>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Objetivo Principal</a:t>
            </a:r>
            <a:endParaRPr lang="en-US" sz="2550" dirty="0"/>
          </a:p>
        </p:txBody>
      </p:sp>
      <p:sp>
        <p:nvSpPr>
          <p:cNvPr id="7" name="Text 4"/>
          <p:cNvSpPr/>
          <p:nvPr/>
        </p:nvSpPr>
        <p:spPr>
          <a:xfrm>
            <a:off x="1666280" y="2730222"/>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Determinar patrones que diferencien el tráfico benigno del anómalo.</a:t>
            </a:r>
            <a:endParaRPr lang="en-US" sz="1900" dirty="0"/>
          </a:p>
        </p:txBody>
      </p:sp>
      <p:sp>
        <p:nvSpPr>
          <p:cNvPr id="8" name="Shape 5"/>
          <p:cNvSpPr/>
          <p:nvPr/>
        </p:nvSpPr>
        <p:spPr>
          <a:xfrm>
            <a:off x="864037" y="4044791"/>
            <a:ext cx="555427" cy="555427"/>
          </a:xfrm>
          <a:prstGeom prst="roundRect">
            <a:avLst>
              <a:gd name="adj" fmla="val 18669"/>
            </a:avLst>
          </a:prstGeom>
          <a:solidFill>
            <a:srgbClr val="CCEEFF"/>
          </a:solidFill>
          <a:ln w="15240">
            <a:solidFill>
              <a:srgbClr val="B2D4E5"/>
            </a:solidFill>
            <a:prstDash val="solid"/>
          </a:ln>
        </p:spPr>
      </p:sp>
      <p:sp>
        <p:nvSpPr>
          <p:cNvPr id="9" name="Text 6"/>
          <p:cNvSpPr/>
          <p:nvPr/>
        </p:nvSpPr>
        <p:spPr>
          <a:xfrm>
            <a:off x="1031438" y="4128016"/>
            <a:ext cx="220504"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0" name="Text 7"/>
          <p:cNvSpPr/>
          <p:nvPr/>
        </p:nvSpPr>
        <p:spPr>
          <a:xfrm>
            <a:off x="1666280" y="4044791"/>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Hipótesis</a:t>
            </a:r>
            <a:endParaRPr lang="en-US" sz="2550" dirty="0"/>
          </a:p>
        </p:txBody>
      </p:sp>
      <p:sp>
        <p:nvSpPr>
          <p:cNvPr id="11" name="Text 8"/>
          <p:cNvSpPr/>
          <p:nvPr/>
        </p:nvSpPr>
        <p:spPr>
          <a:xfrm>
            <a:off x="1666280" y="459795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Saber si el tráfico de ataque presenta características distintas al tráfico benigno y viceversa.</a:t>
            </a:r>
            <a:endParaRPr lang="en-US" sz="1900" dirty="0"/>
          </a:p>
        </p:txBody>
      </p:sp>
      <p:sp>
        <p:nvSpPr>
          <p:cNvPr id="12" name="Shape 9"/>
          <p:cNvSpPr/>
          <p:nvPr/>
        </p:nvSpPr>
        <p:spPr>
          <a:xfrm>
            <a:off x="864037" y="5912525"/>
            <a:ext cx="555427" cy="555427"/>
          </a:xfrm>
          <a:prstGeom prst="roundRect">
            <a:avLst>
              <a:gd name="adj" fmla="val 18669"/>
            </a:avLst>
          </a:prstGeom>
          <a:solidFill>
            <a:srgbClr val="CCEEFF"/>
          </a:solidFill>
          <a:ln w="15240">
            <a:solidFill>
              <a:srgbClr val="B2D4E5"/>
            </a:solidFill>
            <a:prstDash val="solid"/>
          </a:ln>
        </p:spPr>
      </p:sp>
      <p:sp>
        <p:nvSpPr>
          <p:cNvPr id="13" name="Text 10"/>
          <p:cNvSpPr/>
          <p:nvPr/>
        </p:nvSpPr>
        <p:spPr>
          <a:xfrm>
            <a:off x="1031677" y="5995749"/>
            <a:ext cx="220028" cy="388858"/>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Petrona Bold" pitchFamily="34" charset="0"/>
                <a:ea typeface="Petrona Bold" pitchFamily="34" charset="-122"/>
                <a:cs typeface="Petrona Bold" pitchFamily="34" charset="-120"/>
              </a:rPr>
              <a:t>3</a:t>
            </a:r>
            <a:endParaRPr lang="en-US" sz="3050" dirty="0"/>
          </a:p>
        </p:txBody>
      </p:sp>
      <p:sp>
        <p:nvSpPr>
          <p:cNvPr id="14" name="Text 11"/>
          <p:cNvSpPr/>
          <p:nvPr/>
        </p:nvSpPr>
        <p:spPr>
          <a:xfrm>
            <a:off x="1666280" y="5912525"/>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Enfoque</a:t>
            </a:r>
            <a:endParaRPr lang="en-US" sz="2550" dirty="0"/>
          </a:p>
        </p:txBody>
      </p:sp>
      <p:sp>
        <p:nvSpPr>
          <p:cNvPr id="15" name="Text 12"/>
          <p:cNvSpPr/>
          <p:nvPr/>
        </p:nvSpPr>
        <p:spPr>
          <a:xfrm>
            <a:off x="1666280" y="646568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Analizar relaciones entre variables y comportamientos anómalos mediante herramientas estadísticas.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691164" y="999053"/>
            <a:ext cx="5761553" cy="648057"/>
          </a:xfrm>
          <a:prstGeom prst="rect">
            <a:avLst/>
          </a:prstGeom>
          <a:noFill/>
          <a:ln/>
        </p:spPr>
        <p:txBody>
          <a:bodyPr wrap="non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Información del Dataset</a:t>
            </a:r>
            <a:endParaRPr lang="en-US" sz="4050" dirty="0"/>
          </a:p>
        </p:txBody>
      </p:sp>
      <p:sp>
        <p:nvSpPr>
          <p:cNvPr id="4" name="Shape 1"/>
          <p:cNvSpPr/>
          <p:nvPr/>
        </p:nvSpPr>
        <p:spPr>
          <a:xfrm>
            <a:off x="864037" y="1924764"/>
            <a:ext cx="7415927" cy="1472327"/>
          </a:xfrm>
          <a:prstGeom prst="roundRect">
            <a:avLst>
              <a:gd name="adj" fmla="val 7043"/>
            </a:avLst>
          </a:prstGeom>
          <a:solidFill>
            <a:srgbClr val="CCEEFF"/>
          </a:solidFill>
          <a:ln w="15240">
            <a:solidFill>
              <a:srgbClr val="B2D4E5"/>
            </a:solidFill>
            <a:prstDash val="solid"/>
          </a:ln>
        </p:spPr>
      </p:sp>
      <p:sp>
        <p:nvSpPr>
          <p:cNvPr id="5" name="Text 2"/>
          <p:cNvSpPr/>
          <p:nvPr/>
        </p:nvSpPr>
        <p:spPr>
          <a:xfrm>
            <a:off x="1126093" y="2186821"/>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Composición</a:t>
            </a:r>
            <a:endParaRPr lang="en-US" sz="2550" dirty="0"/>
          </a:p>
        </p:txBody>
      </p:sp>
      <p:sp>
        <p:nvSpPr>
          <p:cNvPr id="6" name="Text 3"/>
          <p:cNvSpPr/>
          <p:nvPr/>
        </p:nvSpPr>
        <p:spPr>
          <a:xfrm>
            <a:off x="1126093" y="2739985"/>
            <a:ext cx="6891814"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79 columnas y 225.745 elementos.</a:t>
            </a:r>
            <a:endParaRPr lang="en-US" sz="1900" dirty="0"/>
          </a:p>
        </p:txBody>
      </p:sp>
      <p:sp>
        <p:nvSpPr>
          <p:cNvPr id="7" name="Shape 4"/>
          <p:cNvSpPr/>
          <p:nvPr/>
        </p:nvSpPr>
        <p:spPr>
          <a:xfrm>
            <a:off x="864037" y="3643908"/>
            <a:ext cx="7415927" cy="1472327"/>
          </a:xfrm>
          <a:prstGeom prst="roundRect">
            <a:avLst>
              <a:gd name="adj" fmla="val 7043"/>
            </a:avLst>
          </a:prstGeom>
          <a:solidFill>
            <a:srgbClr val="CCEEFF"/>
          </a:solidFill>
          <a:ln w="15240">
            <a:solidFill>
              <a:srgbClr val="B2D4E5"/>
            </a:solidFill>
            <a:prstDash val="solid"/>
          </a:ln>
        </p:spPr>
      </p:sp>
      <p:sp>
        <p:nvSpPr>
          <p:cNvPr id="8" name="Text 5"/>
          <p:cNvSpPr/>
          <p:nvPr/>
        </p:nvSpPr>
        <p:spPr>
          <a:xfrm>
            <a:off x="1126093" y="3905964"/>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Etiquetas (Label)</a:t>
            </a:r>
            <a:endParaRPr lang="en-US" sz="2550" dirty="0"/>
          </a:p>
        </p:txBody>
      </p:sp>
      <p:sp>
        <p:nvSpPr>
          <p:cNvPr id="9" name="Text 6"/>
          <p:cNvSpPr/>
          <p:nvPr/>
        </p:nvSpPr>
        <p:spPr>
          <a:xfrm>
            <a:off x="1126093" y="4459129"/>
            <a:ext cx="6891814"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BENIGN para tráfico normal, DDoS para tráfico anómalo.</a:t>
            </a:r>
            <a:endParaRPr lang="en-US" sz="1900" dirty="0"/>
          </a:p>
        </p:txBody>
      </p:sp>
      <p:sp>
        <p:nvSpPr>
          <p:cNvPr id="10" name="Shape 7"/>
          <p:cNvSpPr/>
          <p:nvPr/>
        </p:nvSpPr>
        <p:spPr>
          <a:xfrm>
            <a:off x="864037" y="5363051"/>
            <a:ext cx="7415927" cy="1867376"/>
          </a:xfrm>
          <a:prstGeom prst="roundRect">
            <a:avLst>
              <a:gd name="adj" fmla="val 5553"/>
            </a:avLst>
          </a:prstGeom>
          <a:solidFill>
            <a:srgbClr val="CCEEFF"/>
          </a:solidFill>
          <a:ln w="15240">
            <a:solidFill>
              <a:srgbClr val="B2D4E5"/>
            </a:solidFill>
            <a:prstDash val="solid"/>
          </a:ln>
        </p:spPr>
      </p:sp>
      <p:sp>
        <p:nvSpPr>
          <p:cNvPr id="11" name="Text 8"/>
          <p:cNvSpPr/>
          <p:nvPr/>
        </p:nvSpPr>
        <p:spPr>
          <a:xfrm>
            <a:off x="1126093" y="5625108"/>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Petrona Bold" pitchFamily="34" charset="0"/>
                <a:ea typeface="Petrona Bold" pitchFamily="34" charset="-122"/>
                <a:cs typeface="Petrona Bold" pitchFamily="34" charset="-120"/>
              </a:rPr>
              <a:t>Variables Clave</a:t>
            </a:r>
            <a:endParaRPr lang="en-US" sz="2550" dirty="0"/>
          </a:p>
        </p:txBody>
      </p:sp>
      <p:sp>
        <p:nvSpPr>
          <p:cNvPr id="12" name="Text 9"/>
          <p:cNvSpPr/>
          <p:nvPr/>
        </p:nvSpPr>
        <p:spPr>
          <a:xfrm>
            <a:off x="1126093" y="6178272"/>
            <a:ext cx="6891814"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Flow Duration, Total Fwd/Bwd Packets, Flow Bytes/s, Flow Packets/s.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316718" y="1161455"/>
            <a:ext cx="9996845" cy="648057"/>
          </a:xfrm>
          <a:prstGeom prst="rect">
            <a:avLst/>
          </a:prstGeom>
          <a:noFill/>
          <a:ln/>
        </p:spPr>
        <p:txBody>
          <a:bodyPr wrap="non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Explicación de las variables seleccionadas</a:t>
            </a:r>
            <a:endParaRPr lang="en-US" sz="4050" dirty="0"/>
          </a:p>
        </p:txBody>
      </p:sp>
      <p:sp>
        <p:nvSpPr>
          <p:cNvPr id="3" name="Text 1"/>
          <p:cNvSpPr/>
          <p:nvPr/>
        </p:nvSpPr>
        <p:spPr>
          <a:xfrm>
            <a:off x="864037" y="2303264"/>
            <a:ext cx="129023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a:pPr>
            <a:r>
              <a:rPr lang="en-US" sz="1900" b="1" dirty="0">
                <a:solidFill>
                  <a:srgbClr val="272525"/>
                </a:solidFill>
                <a:latin typeface="Inter" pitchFamily="34" charset="0"/>
                <a:ea typeface="Inter" pitchFamily="34" charset="-122"/>
                <a:cs typeface="Inter" pitchFamily="34" charset="-120"/>
              </a:rPr>
              <a:t>Duración del Flujo (Flow Duration)</a:t>
            </a:r>
            <a:r>
              <a:rPr lang="en-US" sz="1900" dirty="0">
                <a:solidFill>
                  <a:srgbClr val="272525"/>
                </a:solidFill>
                <a:latin typeface="Inter" pitchFamily="34" charset="0"/>
                <a:ea typeface="Inter" pitchFamily="34" charset="-122"/>
                <a:cs typeface="Inter" pitchFamily="34" charset="-120"/>
              </a:rPr>
              <a:t>: La duración del flujo es un indicador clave de cómo se comporta una conexión.</a:t>
            </a:r>
            <a:endParaRPr lang="en-US" sz="1900" dirty="0"/>
          </a:p>
        </p:txBody>
      </p:sp>
      <p:sp>
        <p:nvSpPr>
          <p:cNvPr id="4" name="Text 2"/>
          <p:cNvSpPr/>
          <p:nvPr/>
        </p:nvSpPr>
        <p:spPr>
          <a:xfrm>
            <a:off x="864037" y="3179683"/>
            <a:ext cx="129023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2"/>
            </a:pPr>
            <a:r>
              <a:rPr lang="en-US" sz="1900" b="1" dirty="0">
                <a:solidFill>
                  <a:srgbClr val="272525"/>
                </a:solidFill>
                <a:latin typeface="Inter" pitchFamily="34" charset="0"/>
                <a:ea typeface="Inter" pitchFamily="34" charset="-122"/>
                <a:cs typeface="Inter" pitchFamily="34" charset="-120"/>
              </a:rPr>
              <a:t>El número de paquetes por segundo (Flow Packets/s)</a:t>
            </a:r>
            <a:r>
              <a:rPr lang="en-US" sz="1900" dirty="0">
                <a:solidFill>
                  <a:srgbClr val="272525"/>
                </a:solidFill>
                <a:latin typeface="Inter" pitchFamily="34" charset="0"/>
                <a:ea typeface="Inter" pitchFamily="34" charset="-122"/>
                <a:cs typeface="Inter" pitchFamily="34" charset="-120"/>
              </a:rPr>
              <a:t>: Se trata de un indicador de la intensidad del tráfico.</a:t>
            </a:r>
            <a:endParaRPr lang="en-US" sz="1900" dirty="0"/>
          </a:p>
        </p:txBody>
      </p:sp>
      <p:sp>
        <p:nvSpPr>
          <p:cNvPr id="5" name="Text 3"/>
          <p:cNvSpPr/>
          <p:nvPr/>
        </p:nvSpPr>
        <p:spPr>
          <a:xfrm>
            <a:off x="864037" y="4056102"/>
            <a:ext cx="129023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3"/>
            </a:pPr>
            <a:r>
              <a:rPr lang="en-US" sz="1900" b="1" dirty="0">
                <a:solidFill>
                  <a:srgbClr val="272525"/>
                </a:solidFill>
                <a:latin typeface="Inter" pitchFamily="34" charset="0"/>
                <a:ea typeface="Inter" pitchFamily="34" charset="-122"/>
                <a:cs typeface="Inter" pitchFamily="34" charset="-120"/>
              </a:rPr>
              <a:t>La cantidad de bytes transmitidos por segundo (Flow Bytes/s)</a:t>
            </a:r>
            <a:r>
              <a:rPr lang="en-US" sz="1900" dirty="0">
                <a:solidFill>
                  <a:srgbClr val="272525"/>
                </a:solidFill>
                <a:latin typeface="Inter" pitchFamily="34" charset="0"/>
                <a:ea typeface="Inter" pitchFamily="34" charset="-122"/>
                <a:cs typeface="Inter" pitchFamily="34" charset="-120"/>
              </a:rPr>
              <a:t>: Se trata del indicador del volumen de datos que se están enviando.</a:t>
            </a:r>
            <a:endParaRPr lang="en-US" sz="1900" dirty="0"/>
          </a:p>
        </p:txBody>
      </p:sp>
      <p:sp>
        <p:nvSpPr>
          <p:cNvPr id="6" name="Text 4"/>
          <p:cNvSpPr/>
          <p:nvPr/>
        </p:nvSpPr>
        <p:spPr>
          <a:xfrm>
            <a:off x="864037" y="4932521"/>
            <a:ext cx="12902327" cy="790099"/>
          </a:xfrm>
          <a:prstGeom prst="rect">
            <a:avLst/>
          </a:prstGeom>
          <a:noFill/>
          <a:ln/>
        </p:spPr>
        <p:txBody>
          <a:bodyPr wrap="square" lIns="0" tIns="0" rIns="0" bIns="0" rtlCol="0" anchor="t"/>
          <a:lstStyle/>
          <a:p>
            <a:pPr marL="342900" indent="-342900" algn="l">
              <a:lnSpc>
                <a:spcPts val="3100"/>
              </a:lnSpc>
              <a:buSzPct val="100000"/>
              <a:buFont typeface="+mj-lt"/>
              <a:buAutoNum type="arabicPeriod" startAt="4"/>
            </a:pPr>
            <a:r>
              <a:rPr lang="en-US" sz="1900" b="1" dirty="0">
                <a:solidFill>
                  <a:srgbClr val="272525"/>
                </a:solidFill>
                <a:latin typeface="Inter" pitchFamily="34" charset="0"/>
                <a:ea typeface="Inter" pitchFamily="34" charset="-122"/>
                <a:cs typeface="Inter" pitchFamily="34" charset="-120"/>
              </a:rPr>
              <a:t>El número total de paquetes enviados/paquetes de respuesta (Total Fwd Packets/Total Backward Packets)</a:t>
            </a:r>
            <a:r>
              <a:rPr lang="en-US" sz="1900" dirty="0">
                <a:solidFill>
                  <a:srgbClr val="272525"/>
                </a:solidFill>
                <a:latin typeface="Inter" pitchFamily="34" charset="0"/>
                <a:ea typeface="Inter" pitchFamily="34" charset="-122"/>
                <a:cs typeface="Inter" pitchFamily="34" charset="-120"/>
              </a:rPr>
              <a:t>: Son indicadores de la actividad de la conexión. </a:t>
            </a:r>
            <a:endParaRPr lang="en-US" sz="1900" dirty="0"/>
          </a:p>
        </p:txBody>
      </p:sp>
      <p:sp>
        <p:nvSpPr>
          <p:cNvPr id="7" name="Text 5"/>
          <p:cNvSpPr/>
          <p:nvPr/>
        </p:nvSpPr>
        <p:spPr>
          <a:xfrm>
            <a:off x="864037" y="600027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8" name="Text 6"/>
          <p:cNvSpPr/>
          <p:nvPr/>
        </p:nvSpPr>
        <p:spPr>
          <a:xfrm>
            <a:off x="864037" y="6672977"/>
            <a:ext cx="12902327"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76450" y="2614970"/>
            <a:ext cx="10477381" cy="648057"/>
          </a:xfrm>
          <a:prstGeom prst="rect">
            <a:avLst/>
          </a:prstGeom>
          <a:noFill/>
          <a:ln/>
        </p:spPr>
        <p:txBody>
          <a:bodyPr wrap="non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¿Porqué esas variables clave para el estudio?</a:t>
            </a:r>
            <a:endParaRPr lang="en-US" sz="4050" dirty="0"/>
          </a:p>
        </p:txBody>
      </p:sp>
      <p:sp>
        <p:nvSpPr>
          <p:cNvPr id="3" name="Text 1"/>
          <p:cNvSpPr/>
          <p:nvPr/>
        </p:nvSpPr>
        <p:spPr>
          <a:xfrm>
            <a:off x="864037" y="375677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Son fundamentales para entender el comportamiento del tráfico de red y pueden ayudar a identificar patrones que son distintivos entre el tráfico normal y el tráfico de ataque.</a:t>
            </a:r>
            <a:endParaRPr lang="en-US" sz="1900" dirty="0"/>
          </a:p>
        </p:txBody>
      </p:sp>
      <p:sp>
        <p:nvSpPr>
          <p:cNvPr id="4" name="Text 2"/>
          <p:cNvSpPr/>
          <p:nvPr/>
        </p:nvSpPr>
        <p:spPr>
          <a:xfrm>
            <a:off x="864037" y="4824532"/>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Al seleccionar estas variables, se obtiene una comprensión más profunda de los patrones de tráfico y así poder mejorar la capacidad de respuesta ante posibles ataques.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298180" y="525304"/>
            <a:ext cx="3520440" cy="387906"/>
          </a:xfrm>
          <a:prstGeom prst="rect">
            <a:avLst/>
          </a:prstGeom>
          <a:noFill/>
          <a:ln/>
        </p:spPr>
        <p:txBody>
          <a:bodyPr wrap="none" lIns="0" tIns="0" rIns="0" bIns="0" rtlCol="0" anchor="t"/>
          <a:lstStyle/>
          <a:p>
            <a:pPr marL="0" indent="0" algn="ctr">
              <a:lnSpc>
                <a:spcPts val="3050"/>
              </a:lnSpc>
              <a:buNone/>
            </a:pPr>
            <a:r>
              <a:rPr lang="en-US" sz="2400" b="1" dirty="0">
                <a:solidFill>
                  <a:srgbClr val="000000"/>
                </a:solidFill>
                <a:latin typeface="Petrona Bold" pitchFamily="34" charset="0"/>
                <a:ea typeface="Petrona Bold" pitchFamily="34" charset="-122"/>
                <a:cs typeface="Petrona Bold" pitchFamily="34" charset="-120"/>
              </a:rPr>
              <a:t>Metodología del Análisis</a:t>
            </a:r>
            <a:endParaRPr lang="en-US" sz="2400" dirty="0"/>
          </a:p>
        </p:txBody>
      </p:sp>
      <p:sp>
        <p:nvSpPr>
          <p:cNvPr id="4" name="Shape 1"/>
          <p:cNvSpPr/>
          <p:nvPr/>
        </p:nvSpPr>
        <p:spPr>
          <a:xfrm>
            <a:off x="6217563" y="1079421"/>
            <a:ext cx="15240" cy="6624876"/>
          </a:xfrm>
          <a:prstGeom prst="roundRect">
            <a:avLst>
              <a:gd name="adj" fmla="val 407295"/>
            </a:avLst>
          </a:prstGeom>
          <a:solidFill>
            <a:srgbClr val="B2D4E5"/>
          </a:solidFill>
          <a:ln/>
        </p:spPr>
      </p:sp>
      <p:sp>
        <p:nvSpPr>
          <p:cNvPr id="5" name="Shape 2"/>
          <p:cNvSpPr/>
          <p:nvPr/>
        </p:nvSpPr>
        <p:spPr>
          <a:xfrm>
            <a:off x="6376154" y="1404223"/>
            <a:ext cx="517208" cy="15240"/>
          </a:xfrm>
          <a:prstGeom prst="roundRect">
            <a:avLst>
              <a:gd name="adj" fmla="val 407295"/>
            </a:avLst>
          </a:prstGeom>
          <a:solidFill>
            <a:srgbClr val="B2D4E5"/>
          </a:solidFill>
          <a:ln/>
        </p:spPr>
      </p:sp>
      <p:sp>
        <p:nvSpPr>
          <p:cNvPr id="6" name="Shape 3"/>
          <p:cNvSpPr/>
          <p:nvPr/>
        </p:nvSpPr>
        <p:spPr>
          <a:xfrm>
            <a:off x="6058972" y="1245632"/>
            <a:ext cx="332423" cy="332423"/>
          </a:xfrm>
          <a:prstGeom prst="roundRect">
            <a:avLst>
              <a:gd name="adj" fmla="val 18673"/>
            </a:avLst>
          </a:prstGeom>
          <a:solidFill>
            <a:srgbClr val="CCEEFF"/>
          </a:solidFill>
          <a:ln w="7620">
            <a:solidFill>
              <a:srgbClr val="B2D4E5"/>
            </a:solidFill>
            <a:prstDash val="solid"/>
          </a:ln>
        </p:spPr>
      </p:sp>
      <p:sp>
        <p:nvSpPr>
          <p:cNvPr id="7" name="Text 4"/>
          <p:cNvSpPr/>
          <p:nvPr/>
        </p:nvSpPr>
        <p:spPr>
          <a:xfrm>
            <a:off x="6175296" y="1295400"/>
            <a:ext cx="99655"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1</a:t>
            </a:r>
            <a:endParaRPr lang="en-US" sz="1800" dirty="0"/>
          </a:p>
        </p:txBody>
      </p:sp>
      <p:sp>
        <p:nvSpPr>
          <p:cNvPr id="8" name="Text 5"/>
          <p:cNvSpPr/>
          <p:nvPr/>
        </p:nvSpPr>
        <p:spPr>
          <a:xfrm>
            <a:off x="7038023" y="1227177"/>
            <a:ext cx="1939647"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Preparación de Datos</a:t>
            </a:r>
            <a:endParaRPr lang="en-US" sz="1500" dirty="0"/>
          </a:p>
        </p:txBody>
      </p:sp>
      <p:sp>
        <p:nvSpPr>
          <p:cNvPr id="9" name="Text 6"/>
          <p:cNvSpPr/>
          <p:nvPr/>
        </p:nvSpPr>
        <p:spPr>
          <a:xfrm>
            <a:off x="7038023" y="1558171"/>
            <a:ext cx="7075170" cy="236339"/>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Limpieza de valores nulos y estudio de tipos de datos.</a:t>
            </a:r>
            <a:endParaRPr lang="en-US" sz="1150" dirty="0"/>
          </a:p>
        </p:txBody>
      </p:sp>
      <p:sp>
        <p:nvSpPr>
          <p:cNvPr id="10" name="Shape 7"/>
          <p:cNvSpPr/>
          <p:nvPr/>
        </p:nvSpPr>
        <p:spPr>
          <a:xfrm>
            <a:off x="6376154" y="2414826"/>
            <a:ext cx="517208" cy="15240"/>
          </a:xfrm>
          <a:prstGeom prst="roundRect">
            <a:avLst>
              <a:gd name="adj" fmla="val 407295"/>
            </a:avLst>
          </a:prstGeom>
          <a:solidFill>
            <a:srgbClr val="B2D4E5"/>
          </a:solidFill>
          <a:ln/>
        </p:spPr>
      </p:sp>
      <p:sp>
        <p:nvSpPr>
          <p:cNvPr id="11" name="Shape 8"/>
          <p:cNvSpPr/>
          <p:nvPr/>
        </p:nvSpPr>
        <p:spPr>
          <a:xfrm>
            <a:off x="6058972" y="2256234"/>
            <a:ext cx="332423" cy="332423"/>
          </a:xfrm>
          <a:prstGeom prst="roundRect">
            <a:avLst>
              <a:gd name="adj" fmla="val 18673"/>
            </a:avLst>
          </a:prstGeom>
          <a:solidFill>
            <a:srgbClr val="CCEEFF"/>
          </a:solidFill>
          <a:ln w="7620">
            <a:solidFill>
              <a:srgbClr val="B2D4E5"/>
            </a:solidFill>
            <a:prstDash val="solid"/>
          </a:ln>
        </p:spPr>
      </p:sp>
      <p:sp>
        <p:nvSpPr>
          <p:cNvPr id="12" name="Text 9"/>
          <p:cNvSpPr/>
          <p:nvPr/>
        </p:nvSpPr>
        <p:spPr>
          <a:xfrm>
            <a:off x="6159222" y="2306003"/>
            <a:ext cx="131921"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2</a:t>
            </a:r>
            <a:endParaRPr lang="en-US" sz="1800" dirty="0"/>
          </a:p>
        </p:txBody>
      </p:sp>
      <p:sp>
        <p:nvSpPr>
          <p:cNvPr id="13" name="Text 10"/>
          <p:cNvSpPr/>
          <p:nvPr/>
        </p:nvSpPr>
        <p:spPr>
          <a:xfrm>
            <a:off x="7038023" y="2237780"/>
            <a:ext cx="2815947"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Exploración Inicial de los Datos</a:t>
            </a:r>
            <a:endParaRPr lang="en-US" sz="1500" dirty="0"/>
          </a:p>
        </p:txBody>
      </p:sp>
      <p:sp>
        <p:nvSpPr>
          <p:cNvPr id="14" name="Text 11"/>
          <p:cNvSpPr/>
          <p:nvPr/>
        </p:nvSpPr>
        <p:spPr>
          <a:xfrm>
            <a:off x="7038023" y="2568773"/>
            <a:ext cx="7075170" cy="47267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Se trata de entender lo que se refiere a la distribución básica de nuestros datos y a la proporción del tráfico normal vs anómalo.</a:t>
            </a:r>
            <a:endParaRPr lang="en-US" sz="1150" dirty="0"/>
          </a:p>
        </p:txBody>
      </p:sp>
      <p:sp>
        <p:nvSpPr>
          <p:cNvPr id="15" name="Shape 12"/>
          <p:cNvSpPr/>
          <p:nvPr/>
        </p:nvSpPr>
        <p:spPr>
          <a:xfrm>
            <a:off x="6376154" y="3661767"/>
            <a:ext cx="517208" cy="15240"/>
          </a:xfrm>
          <a:prstGeom prst="roundRect">
            <a:avLst>
              <a:gd name="adj" fmla="val 407295"/>
            </a:avLst>
          </a:prstGeom>
          <a:solidFill>
            <a:srgbClr val="B2D4E5"/>
          </a:solidFill>
          <a:ln/>
        </p:spPr>
      </p:sp>
      <p:sp>
        <p:nvSpPr>
          <p:cNvPr id="16" name="Shape 13"/>
          <p:cNvSpPr/>
          <p:nvPr/>
        </p:nvSpPr>
        <p:spPr>
          <a:xfrm>
            <a:off x="6058972" y="3503176"/>
            <a:ext cx="332423" cy="332423"/>
          </a:xfrm>
          <a:prstGeom prst="roundRect">
            <a:avLst>
              <a:gd name="adj" fmla="val 18673"/>
            </a:avLst>
          </a:prstGeom>
          <a:solidFill>
            <a:srgbClr val="CCEEFF"/>
          </a:solidFill>
          <a:ln w="7620">
            <a:solidFill>
              <a:srgbClr val="B2D4E5"/>
            </a:solidFill>
            <a:prstDash val="solid"/>
          </a:ln>
        </p:spPr>
      </p:sp>
      <p:sp>
        <p:nvSpPr>
          <p:cNvPr id="17" name="Text 14"/>
          <p:cNvSpPr/>
          <p:nvPr/>
        </p:nvSpPr>
        <p:spPr>
          <a:xfrm>
            <a:off x="6159341" y="3552944"/>
            <a:ext cx="131683"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3</a:t>
            </a:r>
            <a:endParaRPr lang="en-US" sz="1800" dirty="0"/>
          </a:p>
        </p:txBody>
      </p:sp>
      <p:sp>
        <p:nvSpPr>
          <p:cNvPr id="18" name="Text 15"/>
          <p:cNvSpPr/>
          <p:nvPr/>
        </p:nvSpPr>
        <p:spPr>
          <a:xfrm>
            <a:off x="7038023" y="3484721"/>
            <a:ext cx="3715822"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Análisis de las Características Principales</a:t>
            </a:r>
            <a:endParaRPr lang="en-US" sz="1500" dirty="0"/>
          </a:p>
        </p:txBody>
      </p:sp>
      <p:sp>
        <p:nvSpPr>
          <p:cNvPr id="19" name="Text 16"/>
          <p:cNvSpPr/>
          <p:nvPr/>
        </p:nvSpPr>
        <p:spPr>
          <a:xfrm>
            <a:off x="7038023" y="3815715"/>
            <a:ext cx="7075170" cy="236339"/>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Identificar las diferencias en las características principales entre el tráfico normal y el anómalo.</a:t>
            </a:r>
            <a:endParaRPr lang="en-US" sz="1150" dirty="0"/>
          </a:p>
        </p:txBody>
      </p:sp>
      <p:sp>
        <p:nvSpPr>
          <p:cNvPr id="20" name="Shape 17"/>
          <p:cNvSpPr/>
          <p:nvPr/>
        </p:nvSpPr>
        <p:spPr>
          <a:xfrm>
            <a:off x="6376154" y="4672370"/>
            <a:ext cx="517208" cy="15240"/>
          </a:xfrm>
          <a:prstGeom prst="roundRect">
            <a:avLst>
              <a:gd name="adj" fmla="val 407295"/>
            </a:avLst>
          </a:prstGeom>
          <a:solidFill>
            <a:srgbClr val="B2D4E5"/>
          </a:solidFill>
          <a:ln/>
        </p:spPr>
      </p:sp>
      <p:sp>
        <p:nvSpPr>
          <p:cNvPr id="21" name="Shape 18"/>
          <p:cNvSpPr/>
          <p:nvPr/>
        </p:nvSpPr>
        <p:spPr>
          <a:xfrm>
            <a:off x="6058972" y="4513778"/>
            <a:ext cx="332423" cy="332423"/>
          </a:xfrm>
          <a:prstGeom prst="roundRect">
            <a:avLst>
              <a:gd name="adj" fmla="val 18673"/>
            </a:avLst>
          </a:prstGeom>
          <a:solidFill>
            <a:srgbClr val="CCEEFF"/>
          </a:solidFill>
          <a:ln w="7620">
            <a:solidFill>
              <a:srgbClr val="B2D4E5"/>
            </a:solidFill>
            <a:prstDash val="solid"/>
          </a:ln>
        </p:spPr>
      </p:sp>
      <p:sp>
        <p:nvSpPr>
          <p:cNvPr id="22" name="Text 19"/>
          <p:cNvSpPr/>
          <p:nvPr/>
        </p:nvSpPr>
        <p:spPr>
          <a:xfrm>
            <a:off x="6162437" y="4563547"/>
            <a:ext cx="125492"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4</a:t>
            </a:r>
            <a:endParaRPr lang="en-US" sz="1800" dirty="0"/>
          </a:p>
        </p:txBody>
      </p:sp>
      <p:sp>
        <p:nvSpPr>
          <p:cNvPr id="23" name="Text 20"/>
          <p:cNvSpPr/>
          <p:nvPr/>
        </p:nvSpPr>
        <p:spPr>
          <a:xfrm>
            <a:off x="7038023" y="4495324"/>
            <a:ext cx="2266712"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Análisis de Correlaciones</a:t>
            </a:r>
            <a:endParaRPr lang="en-US" sz="1500" dirty="0"/>
          </a:p>
        </p:txBody>
      </p:sp>
      <p:sp>
        <p:nvSpPr>
          <p:cNvPr id="24" name="Text 21"/>
          <p:cNvSpPr/>
          <p:nvPr/>
        </p:nvSpPr>
        <p:spPr>
          <a:xfrm>
            <a:off x="7038023" y="4826318"/>
            <a:ext cx="7075170" cy="47267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Trata de identificar las relaciones entre las variables y cómo difieren estas entre el tráfico normal y el anómalo.</a:t>
            </a:r>
            <a:endParaRPr lang="en-US" sz="1150" dirty="0"/>
          </a:p>
        </p:txBody>
      </p:sp>
      <p:sp>
        <p:nvSpPr>
          <p:cNvPr id="25" name="Shape 22"/>
          <p:cNvSpPr/>
          <p:nvPr/>
        </p:nvSpPr>
        <p:spPr>
          <a:xfrm>
            <a:off x="6376154" y="5919311"/>
            <a:ext cx="517208" cy="15240"/>
          </a:xfrm>
          <a:prstGeom prst="roundRect">
            <a:avLst>
              <a:gd name="adj" fmla="val 407295"/>
            </a:avLst>
          </a:prstGeom>
          <a:solidFill>
            <a:srgbClr val="B2D4E5"/>
          </a:solidFill>
          <a:ln/>
        </p:spPr>
      </p:sp>
      <p:sp>
        <p:nvSpPr>
          <p:cNvPr id="26" name="Shape 23"/>
          <p:cNvSpPr/>
          <p:nvPr/>
        </p:nvSpPr>
        <p:spPr>
          <a:xfrm>
            <a:off x="6058972" y="5760720"/>
            <a:ext cx="332423" cy="332423"/>
          </a:xfrm>
          <a:prstGeom prst="roundRect">
            <a:avLst>
              <a:gd name="adj" fmla="val 18673"/>
            </a:avLst>
          </a:prstGeom>
          <a:solidFill>
            <a:srgbClr val="CCEEFF"/>
          </a:solidFill>
          <a:ln w="7620">
            <a:solidFill>
              <a:srgbClr val="B2D4E5"/>
            </a:solidFill>
            <a:prstDash val="solid"/>
          </a:ln>
        </p:spPr>
      </p:sp>
      <p:sp>
        <p:nvSpPr>
          <p:cNvPr id="27" name="Text 24"/>
          <p:cNvSpPr/>
          <p:nvPr/>
        </p:nvSpPr>
        <p:spPr>
          <a:xfrm>
            <a:off x="6159103" y="5810488"/>
            <a:ext cx="132159"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5</a:t>
            </a:r>
            <a:endParaRPr lang="en-US" sz="1800" dirty="0"/>
          </a:p>
        </p:txBody>
      </p:sp>
      <p:sp>
        <p:nvSpPr>
          <p:cNvPr id="28" name="Text 25"/>
          <p:cNvSpPr/>
          <p:nvPr/>
        </p:nvSpPr>
        <p:spPr>
          <a:xfrm>
            <a:off x="7038023" y="5742265"/>
            <a:ext cx="2128123"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Aplicación de detección</a:t>
            </a:r>
            <a:endParaRPr lang="en-US" sz="1500" dirty="0"/>
          </a:p>
        </p:txBody>
      </p:sp>
      <p:sp>
        <p:nvSpPr>
          <p:cNvPr id="29" name="Text 26"/>
          <p:cNvSpPr/>
          <p:nvPr/>
        </p:nvSpPr>
        <p:spPr>
          <a:xfrm>
            <a:off x="7038023" y="6073259"/>
            <a:ext cx="7075170" cy="47267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Implementación de una herramienta útil para detectar patrones anómalos en el tráfico de red que podrían indicar un ataque DDoS.</a:t>
            </a:r>
            <a:endParaRPr lang="en-US" sz="1150" dirty="0"/>
          </a:p>
        </p:txBody>
      </p:sp>
      <p:sp>
        <p:nvSpPr>
          <p:cNvPr id="30" name="Shape 27"/>
          <p:cNvSpPr/>
          <p:nvPr/>
        </p:nvSpPr>
        <p:spPr>
          <a:xfrm>
            <a:off x="6376154" y="7166253"/>
            <a:ext cx="517208" cy="15240"/>
          </a:xfrm>
          <a:prstGeom prst="roundRect">
            <a:avLst>
              <a:gd name="adj" fmla="val 407295"/>
            </a:avLst>
          </a:prstGeom>
          <a:solidFill>
            <a:srgbClr val="B2D4E5"/>
          </a:solidFill>
          <a:ln/>
        </p:spPr>
      </p:sp>
      <p:sp>
        <p:nvSpPr>
          <p:cNvPr id="31" name="Shape 28"/>
          <p:cNvSpPr/>
          <p:nvPr/>
        </p:nvSpPr>
        <p:spPr>
          <a:xfrm>
            <a:off x="6058972" y="7007662"/>
            <a:ext cx="332423" cy="332423"/>
          </a:xfrm>
          <a:prstGeom prst="roundRect">
            <a:avLst>
              <a:gd name="adj" fmla="val 18673"/>
            </a:avLst>
          </a:prstGeom>
          <a:solidFill>
            <a:srgbClr val="CCEEFF"/>
          </a:solidFill>
          <a:ln w="7620">
            <a:solidFill>
              <a:srgbClr val="B2D4E5"/>
            </a:solidFill>
            <a:prstDash val="solid"/>
          </a:ln>
        </p:spPr>
      </p:sp>
      <p:sp>
        <p:nvSpPr>
          <p:cNvPr id="32" name="Text 29"/>
          <p:cNvSpPr/>
          <p:nvPr/>
        </p:nvSpPr>
        <p:spPr>
          <a:xfrm>
            <a:off x="6154579" y="7057430"/>
            <a:ext cx="141089" cy="232767"/>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6</a:t>
            </a:r>
            <a:endParaRPr lang="en-US" sz="1800" dirty="0"/>
          </a:p>
        </p:txBody>
      </p:sp>
      <p:sp>
        <p:nvSpPr>
          <p:cNvPr id="33" name="Text 30"/>
          <p:cNvSpPr/>
          <p:nvPr/>
        </p:nvSpPr>
        <p:spPr>
          <a:xfrm>
            <a:off x="7038023" y="6989207"/>
            <a:ext cx="2316004" cy="242411"/>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Petrona Bold" pitchFamily="34" charset="0"/>
                <a:ea typeface="Petrona Bold" pitchFamily="34" charset="-122"/>
                <a:cs typeface="Petrona Bold" pitchFamily="34" charset="-120"/>
              </a:rPr>
              <a:t>Conclusiones Estadísticas</a:t>
            </a:r>
            <a:endParaRPr lang="en-US" sz="1500" dirty="0"/>
          </a:p>
        </p:txBody>
      </p:sp>
      <p:sp>
        <p:nvSpPr>
          <p:cNvPr id="34" name="Text 31"/>
          <p:cNvSpPr/>
          <p:nvPr/>
        </p:nvSpPr>
        <p:spPr>
          <a:xfrm>
            <a:off x="7038023" y="7320201"/>
            <a:ext cx="7075170" cy="236339"/>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Validar estadísticamente las diferencias observadas.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41796" y="1802725"/>
            <a:ext cx="4946690" cy="581144"/>
          </a:xfrm>
          <a:prstGeom prst="rect">
            <a:avLst/>
          </a:prstGeom>
          <a:noFill/>
          <a:ln/>
        </p:spPr>
        <p:txBody>
          <a:bodyPr wrap="none" lIns="0" tIns="0" rIns="0" bIns="0" rtlCol="0" anchor="t"/>
          <a:lstStyle/>
          <a:p>
            <a:pPr marL="0" indent="0" algn="ctr">
              <a:lnSpc>
                <a:spcPts val="4550"/>
              </a:lnSpc>
              <a:buNone/>
            </a:pPr>
            <a:r>
              <a:rPr lang="en-US" sz="3650" b="1" dirty="0">
                <a:solidFill>
                  <a:srgbClr val="000000"/>
                </a:solidFill>
                <a:latin typeface="Petrona Bold" pitchFamily="34" charset="0"/>
                <a:ea typeface="Petrona Bold" pitchFamily="34" charset="-122"/>
                <a:cs typeface="Petrona Bold" pitchFamily="34" charset="-120"/>
              </a:rPr>
              <a:t>1. Preparación de Datos</a:t>
            </a:r>
            <a:endParaRPr lang="en-US" sz="3650" dirty="0"/>
          </a:p>
        </p:txBody>
      </p:sp>
      <p:pic>
        <p:nvPicPr>
          <p:cNvPr id="3" name="Image 0" descr="preencoded.png"/>
          <p:cNvPicPr>
            <a:picLocks noChangeAspect="1"/>
          </p:cNvPicPr>
          <p:nvPr/>
        </p:nvPicPr>
        <p:blipFill>
          <a:blip r:embed="rId3"/>
          <a:stretch>
            <a:fillRect/>
          </a:stretch>
        </p:blipFill>
        <p:spPr>
          <a:xfrm>
            <a:off x="837605" y="2969181"/>
            <a:ext cx="4067770" cy="2711887"/>
          </a:xfrm>
          <a:prstGeom prst="rect">
            <a:avLst/>
          </a:prstGeom>
        </p:spPr>
      </p:pic>
      <p:pic>
        <p:nvPicPr>
          <p:cNvPr id="4" name="Image 1" descr="preencoded.png"/>
          <p:cNvPicPr>
            <a:picLocks noChangeAspect="1"/>
          </p:cNvPicPr>
          <p:nvPr/>
        </p:nvPicPr>
        <p:blipFill>
          <a:blip r:embed="rId4"/>
          <a:stretch>
            <a:fillRect/>
          </a:stretch>
        </p:blipFill>
        <p:spPr>
          <a:xfrm>
            <a:off x="5082421" y="2969181"/>
            <a:ext cx="4940022" cy="2711887"/>
          </a:xfrm>
          <a:prstGeom prst="rect">
            <a:avLst/>
          </a:prstGeom>
        </p:spPr>
      </p:pic>
      <p:pic>
        <p:nvPicPr>
          <p:cNvPr id="5" name="Image 2" descr="preencoded.png"/>
          <p:cNvPicPr>
            <a:picLocks noChangeAspect="1"/>
          </p:cNvPicPr>
          <p:nvPr/>
        </p:nvPicPr>
        <p:blipFill>
          <a:blip r:embed="rId5"/>
          <a:stretch>
            <a:fillRect/>
          </a:stretch>
        </p:blipFill>
        <p:spPr>
          <a:xfrm>
            <a:off x="10199489" y="2969181"/>
            <a:ext cx="3593187" cy="2711887"/>
          </a:xfrm>
          <a:prstGeom prst="rect">
            <a:avLst/>
          </a:prstGeom>
        </p:spPr>
      </p:pic>
      <p:sp>
        <p:nvSpPr>
          <p:cNvPr id="6" name="Text 1"/>
          <p:cNvSpPr/>
          <p:nvPr/>
        </p:nvSpPr>
        <p:spPr>
          <a:xfrm>
            <a:off x="774740" y="6072664"/>
            <a:ext cx="13080921" cy="354092"/>
          </a:xfrm>
          <a:prstGeom prst="rect">
            <a:avLst/>
          </a:prstGeom>
          <a:noFill/>
          <a:ln/>
        </p:spPr>
        <p:txBody>
          <a:bodyPr wrap="none" lIns="0" tIns="0" rIns="0" bIns="0" rtlCol="0" anchor="t"/>
          <a:lstStyle/>
          <a:p>
            <a:pPr marL="0" indent="0" algn="ctr">
              <a:lnSpc>
                <a:spcPts val="2750"/>
              </a:lnSpc>
              <a:buNone/>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54668" y="988100"/>
            <a:ext cx="5568672" cy="5636062"/>
          </a:xfrm>
          <a:prstGeom prst="rect">
            <a:avLst/>
          </a:prstGeom>
        </p:spPr>
      </p:pic>
      <p:sp>
        <p:nvSpPr>
          <p:cNvPr id="3" name="Text 0"/>
          <p:cNvSpPr/>
          <p:nvPr/>
        </p:nvSpPr>
        <p:spPr>
          <a:xfrm>
            <a:off x="864037" y="6901815"/>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Text 1"/>
          <p:cNvSpPr/>
          <p:nvPr/>
        </p:nvSpPr>
        <p:spPr>
          <a:xfrm>
            <a:off x="7623929" y="1047155"/>
            <a:ext cx="6150054" cy="1296114"/>
          </a:xfrm>
          <a:prstGeom prst="rect">
            <a:avLst/>
          </a:prstGeom>
          <a:noFill/>
          <a:ln/>
        </p:spPr>
        <p:txBody>
          <a:bodyPr wrap="square" lIns="0" tIns="0" rIns="0" bIns="0" rtlCol="0" anchor="t"/>
          <a:lstStyle/>
          <a:p>
            <a:pPr marL="0" indent="0" algn="ctr">
              <a:lnSpc>
                <a:spcPts val="5100"/>
              </a:lnSpc>
              <a:buNone/>
            </a:pPr>
            <a:r>
              <a:rPr lang="en-US" sz="4050" b="1" dirty="0">
                <a:solidFill>
                  <a:srgbClr val="000000"/>
                </a:solidFill>
                <a:latin typeface="Petrona Bold" pitchFamily="34" charset="0"/>
                <a:ea typeface="Petrona Bold" pitchFamily="34" charset="-122"/>
                <a:cs typeface="Petrona Bold" pitchFamily="34" charset="-120"/>
              </a:rPr>
              <a:t>2. Exploración inicial de los datos</a:t>
            </a:r>
            <a:endParaRPr lang="en-US" sz="4050" dirty="0"/>
          </a:p>
        </p:txBody>
      </p:sp>
      <p:sp>
        <p:nvSpPr>
          <p:cNvPr id="5" name="Text 2"/>
          <p:cNvSpPr/>
          <p:nvPr/>
        </p:nvSpPr>
        <p:spPr>
          <a:xfrm>
            <a:off x="7623929" y="2590086"/>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Muestra del conteo de cada etiqueta (Label). </a:t>
            </a:r>
            <a:endParaRPr lang="en-US" sz="1900" dirty="0"/>
          </a:p>
        </p:txBody>
      </p:sp>
      <p:sp>
        <p:nvSpPr>
          <p:cNvPr id="6" name="Text 3"/>
          <p:cNvSpPr/>
          <p:nvPr/>
        </p:nvSpPr>
        <p:spPr>
          <a:xfrm>
            <a:off x="7623929" y="3071455"/>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Esto, permite saber cuantos registros hay de cada tipo de tráfico. (DDoS vs BENIGN).</a:t>
            </a:r>
            <a:endParaRPr lang="en-US" sz="1900" dirty="0"/>
          </a:p>
        </p:txBody>
      </p:sp>
      <p:sp>
        <p:nvSpPr>
          <p:cNvPr id="7" name="Text 4"/>
          <p:cNvSpPr/>
          <p:nvPr/>
        </p:nvSpPr>
        <p:spPr>
          <a:xfrm>
            <a:off x="7623929" y="3947874"/>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En total, hay unos 128.025 registros de tráfico DDoS y 97.686 registros de tráfico Benigno.</a:t>
            </a:r>
            <a:endParaRPr lang="en-US" sz="1900" dirty="0"/>
          </a:p>
        </p:txBody>
      </p:sp>
      <p:sp>
        <p:nvSpPr>
          <p:cNvPr id="8" name="Text 5"/>
          <p:cNvSpPr/>
          <p:nvPr/>
        </p:nvSpPr>
        <p:spPr>
          <a:xfrm>
            <a:off x="7623929" y="4960144"/>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9" name="Text 6"/>
          <p:cNvSpPr/>
          <p:nvPr/>
        </p:nvSpPr>
        <p:spPr>
          <a:xfrm>
            <a:off x="7623929" y="5577364"/>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0" name="Text 7"/>
          <p:cNvSpPr/>
          <p:nvPr/>
        </p:nvSpPr>
        <p:spPr>
          <a:xfrm>
            <a:off x="7623929" y="6194584"/>
            <a:ext cx="6150054"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11" name="Text 8"/>
          <p:cNvSpPr/>
          <p:nvPr/>
        </p:nvSpPr>
        <p:spPr>
          <a:xfrm>
            <a:off x="7623929" y="6811804"/>
            <a:ext cx="6150054" cy="395049"/>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42197" y="862727"/>
            <a:ext cx="6146006" cy="381000"/>
          </a:xfrm>
          <a:prstGeom prst="rect">
            <a:avLst/>
          </a:prstGeom>
          <a:noFill/>
          <a:ln/>
        </p:spPr>
        <p:txBody>
          <a:bodyPr wrap="none" lIns="0" tIns="0" rIns="0" bIns="0" rtlCol="0" anchor="t"/>
          <a:lstStyle/>
          <a:p>
            <a:pPr marL="0" indent="0" algn="ctr">
              <a:lnSpc>
                <a:spcPts val="3000"/>
              </a:lnSpc>
              <a:buNone/>
            </a:pPr>
            <a:r>
              <a:rPr lang="en-US" sz="2400" b="1" dirty="0">
                <a:solidFill>
                  <a:srgbClr val="000000"/>
                </a:solidFill>
                <a:latin typeface="Petrona Bold" pitchFamily="34" charset="0"/>
                <a:ea typeface="Petrona Bold" pitchFamily="34" charset="-122"/>
                <a:cs typeface="Petrona Bold" pitchFamily="34" charset="-120"/>
              </a:rPr>
              <a:t>3. Análisis de las Características Principales</a:t>
            </a:r>
            <a:endParaRPr lang="en-US" sz="2400" dirty="0"/>
          </a:p>
        </p:txBody>
      </p:sp>
      <p:sp>
        <p:nvSpPr>
          <p:cNvPr id="3" name="Text 1"/>
          <p:cNvSpPr/>
          <p:nvPr/>
        </p:nvSpPr>
        <p:spPr>
          <a:xfrm>
            <a:off x="572095" y="1534001"/>
            <a:ext cx="13486209" cy="232172"/>
          </a:xfrm>
          <a:prstGeom prst="rect">
            <a:avLst/>
          </a:prstGeom>
          <a:noFill/>
          <a:ln/>
        </p:spPr>
        <p:txBody>
          <a:bodyPr wrap="none" lIns="0" tIns="0" rIns="0" bIns="0" rtlCol="0" anchor="t"/>
          <a:lstStyle/>
          <a:p>
            <a:pPr marL="0" indent="0">
              <a:lnSpc>
                <a:spcPts val="1800"/>
              </a:lnSpc>
              <a:buNone/>
            </a:pPr>
            <a:r>
              <a:rPr lang="en-US" sz="1100" b="1" dirty="0">
                <a:solidFill>
                  <a:srgbClr val="272525"/>
                </a:solidFill>
                <a:latin typeface="Inter" pitchFamily="34" charset="0"/>
                <a:ea typeface="Inter" pitchFamily="34" charset="-122"/>
                <a:cs typeface="Inter" pitchFamily="34" charset="-120"/>
              </a:rPr>
              <a:t>3.1. Flow Duration</a:t>
            </a:r>
            <a:endParaRPr lang="en-US" sz="1100" dirty="0"/>
          </a:p>
        </p:txBody>
      </p:sp>
      <p:sp>
        <p:nvSpPr>
          <p:cNvPr id="4" name="Text 2"/>
          <p:cNvSpPr/>
          <p:nvPr/>
        </p:nvSpPr>
        <p:spPr>
          <a:xfrm>
            <a:off x="572095" y="1929408"/>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normal</a:t>
            </a:r>
            <a:r>
              <a:rPr lang="en-US" sz="1100" dirty="0">
                <a:solidFill>
                  <a:srgbClr val="272525"/>
                </a:solidFill>
                <a:latin typeface="Inter" pitchFamily="34" charset="0"/>
                <a:ea typeface="Inter" pitchFamily="34" charset="-122"/>
                <a:cs typeface="Inter" pitchFamily="34" charset="-120"/>
              </a:rPr>
              <a:t>: Muestra que las conexiones benignas suelen ser mucho más cortas.</a:t>
            </a:r>
            <a:endParaRPr lang="en-US" sz="1100" dirty="0"/>
          </a:p>
        </p:txBody>
      </p:sp>
      <p:sp>
        <p:nvSpPr>
          <p:cNvPr id="5" name="Text 3"/>
          <p:cNvSpPr/>
          <p:nvPr/>
        </p:nvSpPr>
        <p:spPr>
          <a:xfrm>
            <a:off x="572095" y="2212300"/>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anómalo</a:t>
            </a:r>
            <a:r>
              <a:rPr lang="en-US" sz="1100" dirty="0">
                <a:solidFill>
                  <a:srgbClr val="272525"/>
                </a:solidFill>
                <a:latin typeface="Inter" pitchFamily="34" charset="0"/>
                <a:ea typeface="Inter" pitchFamily="34" charset="-122"/>
                <a:cs typeface="Inter" pitchFamily="34" charset="-120"/>
              </a:rPr>
              <a:t>: Suelen tener duraciones de conexión mucho mayores para saturar los recursos.</a:t>
            </a:r>
            <a:endParaRPr lang="en-US" sz="1100" dirty="0"/>
          </a:p>
        </p:txBody>
      </p:sp>
      <p:sp>
        <p:nvSpPr>
          <p:cNvPr id="6" name="Text 4"/>
          <p:cNvSpPr/>
          <p:nvPr/>
        </p:nvSpPr>
        <p:spPr>
          <a:xfrm>
            <a:off x="572095" y="2607707"/>
            <a:ext cx="13486209" cy="232172"/>
          </a:xfrm>
          <a:prstGeom prst="rect">
            <a:avLst/>
          </a:prstGeom>
          <a:noFill/>
          <a:ln/>
        </p:spPr>
        <p:txBody>
          <a:bodyPr wrap="none" lIns="0" tIns="0" rIns="0" bIns="0" rtlCol="0" anchor="t"/>
          <a:lstStyle/>
          <a:p>
            <a:pPr marL="0" indent="0">
              <a:lnSpc>
                <a:spcPts val="1800"/>
              </a:lnSpc>
              <a:buNone/>
            </a:pPr>
            <a:r>
              <a:rPr lang="en-US" sz="1100" b="1" dirty="0">
                <a:solidFill>
                  <a:srgbClr val="272525"/>
                </a:solidFill>
                <a:latin typeface="Inter" pitchFamily="34" charset="0"/>
                <a:ea typeface="Inter" pitchFamily="34" charset="-122"/>
                <a:cs typeface="Inter" pitchFamily="34" charset="-120"/>
              </a:rPr>
              <a:t>3.2. Flow Packets/s</a:t>
            </a:r>
            <a:endParaRPr lang="en-US" sz="1100" dirty="0"/>
          </a:p>
        </p:txBody>
      </p:sp>
      <p:sp>
        <p:nvSpPr>
          <p:cNvPr id="7" name="Text 5"/>
          <p:cNvSpPr/>
          <p:nvPr/>
        </p:nvSpPr>
        <p:spPr>
          <a:xfrm>
            <a:off x="572095" y="3003113"/>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normal</a:t>
            </a:r>
            <a:r>
              <a:rPr lang="en-US" sz="1100" dirty="0">
                <a:solidFill>
                  <a:srgbClr val="272525"/>
                </a:solidFill>
                <a:latin typeface="Inter" pitchFamily="34" charset="0"/>
                <a:ea typeface="Inter" pitchFamily="34" charset="-122"/>
                <a:cs typeface="Inter" pitchFamily="34" charset="-120"/>
              </a:rPr>
              <a:t>: Suele tener un rango más amplio de paquetes por segundo, reflejando la variabilidad en el tráfico de red.</a:t>
            </a:r>
            <a:endParaRPr lang="en-US" sz="1100" dirty="0"/>
          </a:p>
        </p:txBody>
      </p:sp>
      <p:sp>
        <p:nvSpPr>
          <p:cNvPr id="8" name="Text 6"/>
          <p:cNvSpPr/>
          <p:nvPr/>
        </p:nvSpPr>
        <p:spPr>
          <a:xfrm>
            <a:off x="572095" y="3286006"/>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anómalo</a:t>
            </a:r>
            <a:r>
              <a:rPr lang="en-US" sz="1100" dirty="0">
                <a:solidFill>
                  <a:srgbClr val="272525"/>
                </a:solidFill>
                <a:latin typeface="Inter" pitchFamily="34" charset="0"/>
                <a:ea typeface="Inter" pitchFamily="34" charset="-122"/>
                <a:cs typeface="Inter" pitchFamily="34" charset="-120"/>
              </a:rPr>
              <a:t>: Hay un aumento enorme en el número de paquetes por segundo, lo que quiere decir, que algunos ataques están enviando un gran número de paquetes en un corto período.</a:t>
            </a:r>
            <a:endParaRPr lang="en-US" sz="1100" dirty="0"/>
          </a:p>
        </p:txBody>
      </p:sp>
      <p:sp>
        <p:nvSpPr>
          <p:cNvPr id="9" name="Text 7"/>
          <p:cNvSpPr/>
          <p:nvPr/>
        </p:nvSpPr>
        <p:spPr>
          <a:xfrm>
            <a:off x="572095" y="3681413"/>
            <a:ext cx="13486209" cy="232172"/>
          </a:xfrm>
          <a:prstGeom prst="rect">
            <a:avLst/>
          </a:prstGeom>
          <a:noFill/>
          <a:ln/>
        </p:spPr>
        <p:txBody>
          <a:bodyPr wrap="none" lIns="0" tIns="0" rIns="0" bIns="0" rtlCol="0" anchor="t"/>
          <a:lstStyle/>
          <a:p>
            <a:pPr marL="0" indent="0">
              <a:lnSpc>
                <a:spcPts val="1800"/>
              </a:lnSpc>
              <a:buNone/>
            </a:pPr>
            <a:r>
              <a:rPr lang="en-US" sz="1100" b="1" dirty="0">
                <a:solidFill>
                  <a:srgbClr val="272525"/>
                </a:solidFill>
                <a:latin typeface="Inter" pitchFamily="34" charset="0"/>
                <a:ea typeface="Inter" pitchFamily="34" charset="-122"/>
                <a:cs typeface="Inter" pitchFamily="34" charset="-120"/>
              </a:rPr>
              <a:t>3.3. Flow Bytes/s</a:t>
            </a:r>
            <a:endParaRPr lang="en-US" sz="1100" dirty="0"/>
          </a:p>
        </p:txBody>
      </p:sp>
      <p:sp>
        <p:nvSpPr>
          <p:cNvPr id="10" name="Text 8"/>
          <p:cNvSpPr/>
          <p:nvPr/>
        </p:nvSpPr>
        <p:spPr>
          <a:xfrm>
            <a:off x="572095" y="4076819"/>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normal</a:t>
            </a:r>
            <a:r>
              <a:rPr lang="en-US" sz="1100" dirty="0">
                <a:solidFill>
                  <a:srgbClr val="272525"/>
                </a:solidFill>
                <a:latin typeface="Inter" pitchFamily="34" charset="0"/>
                <a:ea typeface="Inter" pitchFamily="34" charset="-122"/>
                <a:cs typeface="Inter" pitchFamily="34" charset="-120"/>
              </a:rPr>
              <a:t>: La mayoría de los flujos benignos tienen un número bajo de bytes por segundo. </a:t>
            </a:r>
            <a:endParaRPr lang="en-US" sz="1100" dirty="0"/>
          </a:p>
        </p:txBody>
      </p:sp>
      <p:sp>
        <p:nvSpPr>
          <p:cNvPr id="11" name="Text 9"/>
          <p:cNvSpPr/>
          <p:nvPr/>
        </p:nvSpPr>
        <p:spPr>
          <a:xfrm>
            <a:off x="572095" y="4359712"/>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anómalo</a:t>
            </a:r>
            <a:r>
              <a:rPr lang="en-US" sz="1100" dirty="0">
                <a:solidFill>
                  <a:srgbClr val="272525"/>
                </a:solidFill>
                <a:latin typeface="Inter" pitchFamily="34" charset="0"/>
                <a:ea typeface="Inter" pitchFamily="34" charset="-122"/>
                <a:cs typeface="Inter" pitchFamily="34" charset="-120"/>
              </a:rPr>
              <a:t>: Se puede observar que hay flujos que envían una cantidad significativamente mayor de bytes, lo que indica que algunos ataques están enviando grandes volúmenes de datos.</a:t>
            </a:r>
            <a:endParaRPr lang="en-US" sz="1100" dirty="0"/>
          </a:p>
        </p:txBody>
      </p:sp>
      <p:sp>
        <p:nvSpPr>
          <p:cNvPr id="12" name="Text 10"/>
          <p:cNvSpPr/>
          <p:nvPr/>
        </p:nvSpPr>
        <p:spPr>
          <a:xfrm>
            <a:off x="572095" y="4755118"/>
            <a:ext cx="13486209" cy="232172"/>
          </a:xfrm>
          <a:prstGeom prst="rect">
            <a:avLst/>
          </a:prstGeom>
          <a:noFill/>
          <a:ln/>
        </p:spPr>
        <p:txBody>
          <a:bodyPr wrap="none" lIns="0" tIns="0" rIns="0" bIns="0" rtlCol="0" anchor="t"/>
          <a:lstStyle/>
          <a:p>
            <a:pPr marL="0" indent="0">
              <a:lnSpc>
                <a:spcPts val="1800"/>
              </a:lnSpc>
              <a:buNone/>
            </a:pPr>
            <a:r>
              <a:rPr lang="en-US" sz="1100" b="1" dirty="0">
                <a:solidFill>
                  <a:srgbClr val="272525"/>
                </a:solidFill>
                <a:latin typeface="Inter" pitchFamily="34" charset="0"/>
                <a:ea typeface="Inter" pitchFamily="34" charset="-122"/>
                <a:cs typeface="Inter" pitchFamily="34" charset="-120"/>
              </a:rPr>
              <a:t>3.4. Total Fwd Packets</a:t>
            </a:r>
            <a:endParaRPr lang="en-US" sz="1100" dirty="0"/>
          </a:p>
        </p:txBody>
      </p:sp>
      <p:sp>
        <p:nvSpPr>
          <p:cNvPr id="13" name="Text 11"/>
          <p:cNvSpPr/>
          <p:nvPr/>
        </p:nvSpPr>
        <p:spPr>
          <a:xfrm>
            <a:off x="572095" y="5150525"/>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normal</a:t>
            </a:r>
            <a:r>
              <a:rPr lang="en-US" sz="1100" dirty="0">
                <a:solidFill>
                  <a:srgbClr val="272525"/>
                </a:solidFill>
                <a:latin typeface="Inter" pitchFamily="34" charset="0"/>
                <a:ea typeface="Inter" pitchFamily="34" charset="-122"/>
                <a:cs typeface="Inter" pitchFamily="34" charset="-120"/>
              </a:rPr>
              <a:t>: Se puede decir que el tráfico benigno tiene un número controlado de paquetes enviados.</a:t>
            </a:r>
            <a:endParaRPr lang="en-US" sz="1100" dirty="0"/>
          </a:p>
        </p:txBody>
      </p:sp>
      <p:sp>
        <p:nvSpPr>
          <p:cNvPr id="14" name="Text 12"/>
          <p:cNvSpPr/>
          <p:nvPr/>
        </p:nvSpPr>
        <p:spPr>
          <a:xfrm>
            <a:off x="572095" y="5433417"/>
            <a:ext cx="13486209" cy="464344"/>
          </a:xfrm>
          <a:prstGeom prst="rect">
            <a:avLst/>
          </a:prstGeom>
          <a:noFill/>
          <a:ln/>
        </p:spPr>
        <p:txBody>
          <a:bodyPr wrap="squar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anómalo</a:t>
            </a:r>
            <a:r>
              <a:rPr lang="en-US" sz="1100" dirty="0">
                <a:solidFill>
                  <a:srgbClr val="272525"/>
                </a:solidFill>
                <a:latin typeface="Inter" pitchFamily="34" charset="0"/>
                <a:ea typeface="Inter" pitchFamily="34" charset="-122"/>
                <a:cs typeface="Inter" pitchFamily="34" charset="-120"/>
              </a:rPr>
              <a:t>: Para el tráfico anómalo, hay un aumento en el número de paquetes por segundo, lo que sugiere que algunos ataques están enviando un gran número de paquetes en un corto período.</a:t>
            </a:r>
            <a:endParaRPr lang="en-US" sz="1100" dirty="0"/>
          </a:p>
        </p:txBody>
      </p:sp>
      <p:sp>
        <p:nvSpPr>
          <p:cNvPr id="15" name="Text 13"/>
          <p:cNvSpPr/>
          <p:nvPr/>
        </p:nvSpPr>
        <p:spPr>
          <a:xfrm>
            <a:off x="572095" y="6060996"/>
            <a:ext cx="13486209" cy="232172"/>
          </a:xfrm>
          <a:prstGeom prst="rect">
            <a:avLst/>
          </a:prstGeom>
          <a:noFill/>
          <a:ln/>
        </p:spPr>
        <p:txBody>
          <a:bodyPr wrap="none" lIns="0" tIns="0" rIns="0" bIns="0" rtlCol="0" anchor="t"/>
          <a:lstStyle/>
          <a:p>
            <a:pPr marL="0" indent="0">
              <a:lnSpc>
                <a:spcPts val="1800"/>
              </a:lnSpc>
              <a:buNone/>
            </a:pPr>
            <a:r>
              <a:rPr lang="en-US" sz="1100" b="1" dirty="0">
                <a:solidFill>
                  <a:srgbClr val="272525"/>
                </a:solidFill>
                <a:latin typeface="Inter" pitchFamily="34" charset="0"/>
                <a:ea typeface="Inter" pitchFamily="34" charset="-122"/>
                <a:cs typeface="Inter" pitchFamily="34" charset="-120"/>
              </a:rPr>
              <a:t>3.5. Total Backward Packets</a:t>
            </a:r>
            <a:endParaRPr lang="en-US" sz="1100" dirty="0"/>
          </a:p>
        </p:txBody>
      </p:sp>
      <p:sp>
        <p:nvSpPr>
          <p:cNvPr id="16" name="Text 14"/>
          <p:cNvSpPr/>
          <p:nvPr/>
        </p:nvSpPr>
        <p:spPr>
          <a:xfrm>
            <a:off x="572095" y="6456402"/>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normal</a:t>
            </a:r>
            <a:r>
              <a:rPr lang="en-US" sz="1100" dirty="0">
                <a:solidFill>
                  <a:srgbClr val="272525"/>
                </a:solidFill>
                <a:latin typeface="Inter" pitchFamily="34" charset="0"/>
                <a:ea typeface="Inter" pitchFamily="34" charset="-122"/>
                <a:cs typeface="Inter" pitchFamily="34" charset="-120"/>
              </a:rPr>
              <a:t>: Indica un número equilibrado de paquetes enviados y recibidos, esto quiere decir que el tráfico benigno tiene una comunicación bidireccional normal.</a:t>
            </a:r>
            <a:endParaRPr lang="en-US" sz="1100" dirty="0"/>
          </a:p>
        </p:txBody>
      </p:sp>
      <p:sp>
        <p:nvSpPr>
          <p:cNvPr id="17" name="Text 15"/>
          <p:cNvSpPr/>
          <p:nvPr/>
        </p:nvSpPr>
        <p:spPr>
          <a:xfrm>
            <a:off x="572095" y="6739295"/>
            <a:ext cx="13486209" cy="232172"/>
          </a:xfrm>
          <a:prstGeom prst="rect">
            <a:avLst/>
          </a:prstGeom>
          <a:noFill/>
          <a:ln/>
        </p:spPr>
        <p:txBody>
          <a:bodyPr wrap="none" lIns="0" tIns="0" rIns="0" bIns="0" rtlCol="0" anchor="t"/>
          <a:lstStyle/>
          <a:p>
            <a:pPr marL="342900" indent="-342900" algn="l">
              <a:lnSpc>
                <a:spcPts val="1800"/>
              </a:lnSpc>
              <a:buSzPct val="100000"/>
              <a:buChar char="•"/>
            </a:pPr>
            <a:r>
              <a:rPr lang="en-US" sz="1100" u="sng" dirty="0">
                <a:solidFill>
                  <a:srgbClr val="272525"/>
                </a:solidFill>
                <a:latin typeface="Inter" pitchFamily="34" charset="0"/>
                <a:ea typeface="Inter" pitchFamily="34" charset="-122"/>
                <a:cs typeface="Inter" pitchFamily="34" charset="-120"/>
              </a:rPr>
              <a:t>Tráfico anómalo</a:t>
            </a:r>
            <a:r>
              <a:rPr lang="en-US" sz="1100" dirty="0">
                <a:solidFill>
                  <a:srgbClr val="272525"/>
                </a:solidFill>
                <a:latin typeface="Inter" pitchFamily="34" charset="0"/>
                <a:ea typeface="Inter" pitchFamily="34" charset="-122"/>
                <a:cs typeface="Inter" pitchFamily="34" charset="-120"/>
              </a:rPr>
              <a:t>: Indica un número bajo de paquetes de respuesta en comparación con los enviados, ya que podría indicar que los ataques no generan respuestas adecuadas.</a:t>
            </a:r>
            <a:endParaRPr lang="en-US" sz="1100" dirty="0"/>
          </a:p>
        </p:txBody>
      </p:sp>
      <p:sp>
        <p:nvSpPr>
          <p:cNvPr id="18" name="Text 16"/>
          <p:cNvSpPr/>
          <p:nvPr/>
        </p:nvSpPr>
        <p:spPr>
          <a:xfrm>
            <a:off x="572095" y="7134701"/>
            <a:ext cx="13486209" cy="232172"/>
          </a:xfrm>
          <a:prstGeom prst="rect">
            <a:avLst/>
          </a:prstGeom>
          <a:noFill/>
          <a:ln/>
        </p:spPr>
        <p:txBody>
          <a:bodyPr wrap="none" lIns="0" tIns="0" rIns="0" bIns="0" rtlCol="0" anchor="t"/>
          <a:lstStyle/>
          <a:p>
            <a:pPr marL="0" indent="0">
              <a:lnSpc>
                <a:spcPts val="1800"/>
              </a:lnSpc>
              <a:buNone/>
            </a:pP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902</Words>
  <Application>Microsoft Office PowerPoint</Application>
  <PresentationFormat>Personalizado</PresentationFormat>
  <Paragraphs>95</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Petrona Bold</vt:lpstr>
      <vt:lpstr>Inter</vt:lpstr>
      <vt:lpstr>Arial</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Jon Ameyugo</cp:lastModifiedBy>
  <cp:revision>3</cp:revision>
  <dcterms:created xsi:type="dcterms:W3CDTF">2024-11-07T12:42:45Z</dcterms:created>
  <dcterms:modified xsi:type="dcterms:W3CDTF">2024-11-07T12:51:36Z</dcterms:modified>
</cp:coreProperties>
</file>